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2" r:id="rId4"/>
  </p:sldMasterIdLst>
  <p:notesMasterIdLst>
    <p:notesMasterId r:id="rId14"/>
  </p:notesMasterIdLst>
  <p:handoutMasterIdLst>
    <p:handoutMasterId r:id="rId15"/>
  </p:handoutMasterIdLst>
  <p:sldIdLst>
    <p:sldId id="256" r:id="rId5"/>
    <p:sldId id="293" r:id="rId6"/>
    <p:sldId id="362" r:id="rId7"/>
    <p:sldId id="359" r:id="rId8"/>
    <p:sldId id="361" r:id="rId9"/>
    <p:sldId id="360" r:id="rId10"/>
    <p:sldId id="363" r:id="rId11"/>
    <p:sldId id="365" r:id="rId12"/>
    <p:sldId id="366" r:id="rId13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F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0876" autoAdjust="0"/>
  </p:normalViewPr>
  <p:slideViewPr>
    <p:cSldViewPr snapToGrid="0" showGuides="1">
      <p:cViewPr varScale="1">
        <p:scale>
          <a:sx n="66" d="100"/>
          <a:sy n="66" d="100"/>
        </p:scale>
        <p:origin x="85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0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4AC39-44E6-425E-AF49-CF7D189F346F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0F472-929B-459B-8D82-2FABCC5B3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F2775BC-6312-42C7-B7C5-EA6783C2D9CA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7F715A1-4ADC-44E0-9587-804FF39D6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749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124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3655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508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6816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773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515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727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180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25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750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018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929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70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62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829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406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6216" y="1658815"/>
            <a:ext cx="10375784" cy="3329581"/>
          </a:xfrm>
        </p:spPr>
        <p:txBody>
          <a:bodyPr/>
          <a:lstStyle/>
          <a:p>
            <a:pPr rtl="0"/>
            <a:r>
              <a:rPr lang="en-US" dirty="0" smtClean="0"/>
              <a:t>Chapter </a:t>
            </a:r>
            <a:r>
              <a:rPr lang="en-US" dirty="0" smtClean="0"/>
              <a:t>9_2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b="1" dirty="0" smtClean="0">
                <a:solidFill>
                  <a:srgbClr val="48FA2A"/>
                </a:solidFill>
                <a:latin typeface="Arial Rounded MT Bold" panose="020F0704030504030204" pitchFamily="34" charset="0"/>
              </a:rPr>
              <a:t>Sound </a:t>
            </a:r>
            <a:r>
              <a:rPr lang="en-US" sz="4400" b="1" dirty="0">
                <a:solidFill>
                  <a:srgbClr val="48FA2A"/>
                </a:solidFill>
                <a:latin typeface="Arial Rounded MT Bold" panose="020F0704030504030204" pitchFamily="34" charset="0"/>
              </a:rPr>
              <a:t>in </a:t>
            </a:r>
            <a:r>
              <a:rPr lang="en-US" sz="4400" b="1" dirty="0" smtClean="0">
                <a:solidFill>
                  <a:srgbClr val="48FA2A"/>
                </a:solidFill>
                <a:latin typeface="Arial Rounded MT Bold" panose="020F0704030504030204" pitchFamily="34" charset="0"/>
              </a:rPr>
              <a:t>medicine</a:t>
            </a:r>
            <a:endParaRPr lang="en-US" sz="4400" b="1" dirty="0">
              <a:solidFill>
                <a:srgbClr val="48FA2A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5995" y="4988396"/>
            <a:ext cx="8915399" cy="1126283"/>
          </a:xfrm>
        </p:spPr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 </a:t>
            </a:r>
            <a:r>
              <a:rPr lang="en-US" dirty="0" err="1" smtClean="0"/>
              <a:t>rafid</a:t>
            </a:r>
            <a:r>
              <a:rPr lang="en-US" dirty="0" smtClean="0"/>
              <a:t> </a:t>
            </a:r>
            <a:r>
              <a:rPr lang="en-US" dirty="0" err="1" smtClean="0"/>
              <a:t>albadr</a:t>
            </a:r>
            <a:r>
              <a:rPr lang="en-US" dirty="0" smtClean="0"/>
              <a:t> |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44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14"/>
              <p:cNvSpPr>
                <a:spLocks noGrp="1" noChangeArrowheads="1"/>
              </p:cNvSpPr>
              <p:nvPr>
                <p:ph idx="1"/>
              </p:nvPr>
            </p:nvSpPr>
            <p:spPr bwMode="auto">
              <a:xfrm>
                <a:off x="442911" y="1161883"/>
                <a:ext cx="10937852" cy="63523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rtl="0" eaLnBrk="1" hangingPunct="1"/>
                <a:r>
                  <a:rPr lang="en-US" sz="2400" dirty="0"/>
                  <a:t>Within a given medium the sound wave can be attenuated by absorption and scattering. </a:t>
                </a:r>
                <a:endParaRPr lang="en-US" sz="2400" dirty="0" smtClean="0"/>
              </a:p>
              <a:p>
                <a:pPr algn="l" rtl="0" eaLnBrk="1" hangingPunct="1"/>
                <a:r>
                  <a:rPr lang="en-US" sz="2400" dirty="0">
                    <a:solidFill>
                      <a:srgbClr val="48FA2A"/>
                    </a:solidFill>
                  </a:rPr>
                  <a:t>In scattering</a:t>
                </a:r>
                <a:r>
                  <a:rPr lang="en-US" sz="2400" dirty="0"/>
                  <a:t>, part of the propagating beam is redirected into many directions, without being absorbed</a:t>
                </a:r>
                <a:r>
                  <a:rPr lang="en-US" sz="2400" dirty="0" smtClean="0"/>
                  <a:t>. </a:t>
                </a:r>
                <a:r>
                  <a:rPr lang="en-US" sz="2400" dirty="0" err="1" smtClean="0"/>
                  <a:t>Depand</a:t>
                </a:r>
                <a:r>
                  <a:rPr lang="en-US" sz="2400" dirty="0"/>
                  <a:t> on  roughness of the tissue </a:t>
                </a:r>
                <a:r>
                  <a:rPr lang="en-US" sz="2400" dirty="0" smtClean="0"/>
                  <a:t>or surface.</a:t>
                </a:r>
              </a:p>
              <a:p>
                <a:pPr algn="l" rtl="0" eaLnBrk="1" hangingPunct="1"/>
                <a:r>
                  <a:rPr lang="en-US" sz="2400" dirty="0">
                    <a:solidFill>
                      <a:srgbClr val="48FA2A"/>
                    </a:solidFill>
                  </a:rPr>
                  <a:t>Attenuation</a:t>
                </a:r>
                <a:r>
                  <a:rPr lang="en-US" sz="2400" dirty="0"/>
                  <a:t> refers to the reduction in the beam intensity with depth in tissue caused by </a:t>
                </a:r>
                <a:r>
                  <a:rPr lang="en-US" sz="2400" dirty="0" smtClean="0"/>
                  <a:t>absorption,</a:t>
                </a:r>
              </a:p>
              <a:p>
                <a:pPr marL="0" indent="0" algn="l" rtl="0" eaLnBrk="1" hangingPunct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(−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𝑠𝑜𝑢𝑛𝑑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𝐹𝑧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  <a:p>
                <a:pPr algn="l" rtl="0" eaLnBrk="1" hangingPunct="1"/>
                <a:r>
                  <a:rPr lang="en-US" sz="2400" dirty="0"/>
                  <a:t>where </a:t>
                </a:r>
                <a:r>
                  <a:rPr lang="en-US" sz="2400" dirty="0" smtClean="0"/>
                  <a:t>𝜸 sound </a:t>
                </a:r>
                <a:r>
                  <a:rPr lang="en-US" sz="2400" dirty="0"/>
                  <a:t>is the absorption coefficient </a:t>
                </a:r>
                <a:r>
                  <a:rPr lang="en-US" sz="2400" dirty="0" smtClean="0"/>
                  <a:t>(attenuation coefficient)  </a:t>
                </a:r>
                <a:r>
                  <a:rPr lang="en-US" sz="2400" dirty="0"/>
                  <a:t>varies with a physical properties of conducting medium and </a:t>
                </a:r>
                <a:r>
                  <a:rPr lang="en-US" sz="2400" dirty="0" smtClean="0"/>
                  <a:t>frequency, and </a:t>
                </a:r>
                <a:r>
                  <a:rPr lang="en-US" sz="2400" dirty="0"/>
                  <a:t>F is the frequency dependence. For pure liquids, F = f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 in Hz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 and for soft tissues</a:t>
                </a:r>
                <a:r>
                  <a:rPr lang="en-US" sz="2400" dirty="0" smtClean="0"/>
                  <a:t>,</a:t>
                </a:r>
              </a:p>
              <a:p>
                <a:pPr algn="l" rtl="0" eaLnBrk="1" hangingPunct="1"/>
                <a:r>
                  <a:rPr lang="en-US" sz="2400" dirty="0"/>
                  <a:t>the acoustic power or intensity varies as</a:t>
                </a:r>
              </a:p>
              <a:p>
                <a:pPr marL="0" indent="0" algn="l" rtl="0" eaLnBrk="1" hangingPunct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(−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𝑠𝑜𝑢𝑛𝑑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𝐹𝑧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  <a:p>
                <a:pPr algn="l" rtl="0" eaLnBrk="1" hangingPunct="1"/>
                <a:r>
                  <a:rPr lang="en-US" sz="2400" dirty="0" smtClean="0"/>
                  <a:t>  </a:t>
                </a:r>
                <a:endParaRPr lang="en-US" altLang="en-US" sz="2400" dirty="0" smtClean="0"/>
              </a:p>
              <a:p>
                <a:pPr algn="l" rtl="0" eaLnBrk="1" hangingPunct="1"/>
                <a:endParaRPr lang="ar-IQ" altLang="en-US" sz="2400" dirty="0"/>
              </a:p>
            </p:txBody>
          </p:sp>
        </mc:Choice>
        <mc:Fallback xmlns="">
          <p:sp>
            <p:nvSpPr>
              <p:cNvPr id="6" name="Rectangle 1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 bwMode="auto">
              <a:xfrm>
                <a:off x="442911" y="1161883"/>
                <a:ext cx="10937852" cy="6352380"/>
              </a:xfrm>
              <a:prstGeom prst="rect">
                <a:avLst/>
              </a:prstGeom>
              <a:blipFill rotWithShape="0">
                <a:blip r:embed="rId2"/>
                <a:stretch>
                  <a:fillRect l="-446" t="-672" r="-122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itle 3"/>
          <p:cNvSpPr txBox="1">
            <a:spLocks/>
          </p:cNvSpPr>
          <p:nvPr/>
        </p:nvSpPr>
        <p:spPr>
          <a:xfrm>
            <a:off x="1540191" y="479968"/>
            <a:ext cx="9209089" cy="83145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400" dirty="0"/>
              <a:t>Reflection and transmission </a:t>
            </a:r>
            <a:endParaRPr lang="en-US" b="1" dirty="0">
              <a:solidFill>
                <a:srgbClr val="48FA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83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14"/>
              <p:cNvSpPr>
                <a:spLocks noGrp="1" noChangeArrowheads="1"/>
              </p:cNvSpPr>
              <p:nvPr>
                <p:ph idx="1"/>
              </p:nvPr>
            </p:nvSpPr>
            <p:spPr bwMode="auto">
              <a:xfrm>
                <a:off x="442911" y="1161883"/>
                <a:ext cx="6548732" cy="5959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rtl="0" eaLnBrk="1" hangingPunct="1"/>
                <a:endParaRPr lang="en-US" sz="2400" dirty="0" smtClean="0"/>
              </a:p>
              <a:p>
                <a:pPr marL="0" indent="0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(−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  <a:p>
                <a:pPr algn="l" rtl="0"/>
                <a:r>
                  <a:rPr lang="en-US" sz="2400" dirty="0"/>
                  <a:t>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 smtClean="0"/>
                  <a:t> is the incident intensity at x=0, and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sz="2400" dirty="0" smtClean="0"/>
                  <a:t> the intensity at depth x</a:t>
                </a:r>
                <a:endParaRPr lang="en-US" sz="2400" dirty="0"/>
              </a:p>
              <a:p>
                <a:pPr algn="l" rtl="0" eaLnBrk="1" hangingPunct="1"/>
                <a:r>
                  <a:rPr lang="en-US" sz="2400" dirty="0" smtClean="0"/>
                  <a:t>The </a:t>
                </a:r>
                <a:r>
                  <a:rPr lang="en-US" sz="2400" dirty="0"/>
                  <a:t>half – value layer(HVL)=X1/2 : is the thickness  of absorbing tissue will reduce </a:t>
                </a:r>
              </a:p>
              <a:p>
                <a:pPr algn="l" rtl="0" eaLnBrk="1" hangingPunct="1"/>
                <a:r>
                  <a:rPr lang="en-US" sz="2400" dirty="0"/>
                  <a:t>the beam intensity to half it's original value (Io/2) , </a:t>
                </a:r>
                <a:r>
                  <a:rPr lang="en-US" sz="2400" dirty="0" err="1"/>
                  <a:t>i.e</a:t>
                </a:r>
                <a:r>
                  <a:rPr lang="en-US" sz="2400" dirty="0"/>
                  <a:t> </a:t>
                </a:r>
              </a:p>
              <a:p>
                <a:pPr algn="l" rtl="0" eaLnBrk="1" hangingPunct="1"/>
                <a:r>
                  <a:rPr lang="en-US" sz="2400" dirty="0"/>
                  <a:t>   at    X= X1/2  then    I= Io /2: </a:t>
                </a:r>
              </a:p>
              <a:p>
                <a:pPr marL="0" indent="0" algn="l" rtl="0" eaLnBrk="1" hangingPunct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693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  <a:p>
                <a:pPr algn="l" rtl="0" eaLnBrk="1" hangingPunct="1"/>
                <a:r>
                  <a:rPr lang="en-US" sz="2400" dirty="0" smtClean="0"/>
                  <a:t>  </a:t>
                </a:r>
                <a:endParaRPr lang="en-US" altLang="en-US" sz="2400" dirty="0" smtClean="0"/>
              </a:p>
              <a:p>
                <a:pPr algn="l" rtl="0" eaLnBrk="1" hangingPunct="1"/>
                <a:endParaRPr lang="ar-IQ" altLang="en-US" sz="2400" dirty="0"/>
              </a:p>
            </p:txBody>
          </p:sp>
        </mc:Choice>
        <mc:Fallback xmlns="">
          <p:sp>
            <p:nvSpPr>
              <p:cNvPr id="6" name="Rectangle 1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 bwMode="auto">
              <a:xfrm>
                <a:off x="442911" y="1161883"/>
                <a:ext cx="6548732" cy="5959260"/>
              </a:xfrm>
              <a:prstGeom prst="rect">
                <a:avLst/>
              </a:prstGeom>
              <a:blipFill rotWithShape="0">
                <a:blip r:embed="rId2"/>
                <a:stretch>
                  <a:fillRect l="-74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itle 3"/>
          <p:cNvSpPr txBox="1">
            <a:spLocks/>
          </p:cNvSpPr>
          <p:nvPr/>
        </p:nvSpPr>
        <p:spPr>
          <a:xfrm>
            <a:off x="1666800" y="479968"/>
            <a:ext cx="9209089" cy="83145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400" dirty="0"/>
              <a:t>Reflection and transmission </a:t>
            </a:r>
            <a:endParaRPr lang="en-US" b="1" dirty="0">
              <a:solidFill>
                <a:srgbClr val="48FA2A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1337" y="1704974"/>
            <a:ext cx="4637088" cy="3472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42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4"/>
          <p:cNvSpPr>
            <a:spLocks noGrp="1" noChangeArrowheads="1"/>
          </p:cNvSpPr>
          <p:nvPr>
            <p:ph idx="1"/>
          </p:nvPr>
        </p:nvSpPr>
        <p:spPr bwMode="auto">
          <a:xfrm>
            <a:off x="442911" y="1161883"/>
            <a:ext cx="6743678" cy="5127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/>
            <a:r>
              <a:rPr lang="en-US" sz="2400" dirty="0" smtClean="0"/>
              <a:t>The </a:t>
            </a:r>
            <a:r>
              <a:rPr lang="en-US" sz="2400" dirty="0"/>
              <a:t>sound wave travels in medium 1 with intensity </a:t>
            </a:r>
            <a:r>
              <a:rPr lang="en-US" sz="2400" b="1" i="1" dirty="0"/>
              <a:t>I</a:t>
            </a:r>
            <a:r>
              <a:rPr lang="en-US" sz="2400" b="1" i="1" baseline="-25000" dirty="0"/>
              <a:t>i</a:t>
            </a:r>
            <a:r>
              <a:rPr lang="en-US" sz="2400" dirty="0"/>
              <a:t> and pressure </a:t>
            </a:r>
            <a:r>
              <a:rPr lang="en-US" sz="2400" b="1" i="1" dirty="0"/>
              <a:t>P</a:t>
            </a:r>
            <a:r>
              <a:rPr lang="en-US" sz="2400" b="1" i="1" baseline="-25000" dirty="0"/>
              <a:t>i</a:t>
            </a:r>
            <a:r>
              <a:rPr lang="en-US" sz="2400" dirty="0"/>
              <a:t> incident on the interface</a:t>
            </a:r>
            <a:r>
              <a:rPr lang="en-US" sz="2400" dirty="0" smtClean="0"/>
              <a:t>.</a:t>
            </a:r>
          </a:p>
          <a:p>
            <a:pPr algn="l" rtl="0" eaLnBrk="1" hangingPunct="1"/>
            <a:r>
              <a:rPr lang="en-US" sz="2400" dirty="0"/>
              <a:t>The part that is reflected back into the same medium has intensity </a:t>
            </a:r>
            <a:r>
              <a:rPr lang="en-US" sz="2400" b="1" i="1" dirty="0" err="1"/>
              <a:t>I</a:t>
            </a:r>
            <a:r>
              <a:rPr lang="en-US" sz="2400" b="1" i="1" baseline="-25000" dirty="0" err="1"/>
              <a:t>r</a:t>
            </a:r>
            <a:r>
              <a:rPr lang="en-US" sz="2400" dirty="0"/>
              <a:t> and pressure </a:t>
            </a:r>
            <a:r>
              <a:rPr lang="en-US" sz="2400" b="1" i="1" dirty="0" err="1"/>
              <a:t>P</a:t>
            </a:r>
            <a:r>
              <a:rPr lang="en-US" sz="2400" b="1" i="1" baseline="-25000" dirty="0" err="1"/>
              <a:t>r</a:t>
            </a:r>
            <a:r>
              <a:rPr lang="en-US" sz="2400" dirty="0"/>
              <a:t> , </a:t>
            </a:r>
            <a:endParaRPr lang="en-US" sz="2400" dirty="0" smtClean="0"/>
          </a:p>
          <a:p>
            <a:pPr algn="l" rtl="0" eaLnBrk="1" hangingPunct="1"/>
            <a:r>
              <a:rPr lang="en-US" sz="2400" dirty="0"/>
              <a:t>and the part that is transmitted into medium 2 has intensity </a:t>
            </a:r>
            <a:r>
              <a:rPr lang="en-US" sz="2400" b="1" i="1" dirty="0"/>
              <a:t>I</a:t>
            </a:r>
            <a:r>
              <a:rPr lang="en-US" sz="2400" b="1" i="1" baseline="-25000" dirty="0"/>
              <a:t>t</a:t>
            </a:r>
            <a:r>
              <a:rPr lang="en-US" sz="2400" dirty="0"/>
              <a:t> and pressure </a:t>
            </a:r>
            <a:r>
              <a:rPr lang="en-US" sz="2400" b="1" i="1" dirty="0"/>
              <a:t>P</a:t>
            </a:r>
            <a:r>
              <a:rPr lang="en-US" sz="2400" b="1" i="1" baseline="-25000" dirty="0"/>
              <a:t>t</a:t>
            </a:r>
            <a:r>
              <a:rPr lang="en-US" sz="2400" dirty="0"/>
              <a:t>. </a:t>
            </a:r>
            <a:endParaRPr lang="en-US" sz="2400" dirty="0" smtClean="0"/>
          </a:p>
          <a:p>
            <a:pPr algn="l" rtl="0" eaLnBrk="1" hangingPunct="1"/>
            <a:r>
              <a:rPr lang="en-US" sz="2400" dirty="0"/>
              <a:t> The transmitted beam will </a:t>
            </a:r>
            <a:r>
              <a:rPr lang="en-US" sz="2400" dirty="0" smtClean="0"/>
              <a:t>leave the </a:t>
            </a:r>
            <a:r>
              <a:rPr lang="en-US" sz="2400" dirty="0"/>
              <a:t>interface at an angle different from that of the incident beam. The deviation of the beam is called refraction</a:t>
            </a:r>
          </a:p>
          <a:p>
            <a:pPr algn="l" rtl="0" eaLnBrk="1" hangingPunct="1"/>
            <a:endParaRPr lang="ar-IQ" altLang="en-US" sz="2400" dirty="0"/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1737139" y="494035"/>
            <a:ext cx="9209089" cy="83145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400" dirty="0"/>
              <a:t>Reflection and transmission </a:t>
            </a:r>
            <a:endParaRPr lang="en-US" b="1" dirty="0">
              <a:solidFill>
                <a:srgbClr val="48FA2A"/>
              </a:solidFill>
            </a:endParaRPr>
          </a:p>
        </p:txBody>
      </p:sp>
      <p:pic>
        <p:nvPicPr>
          <p:cNvPr id="4" name="صورة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0931" y="1496817"/>
            <a:ext cx="4602138" cy="4580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9256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14"/>
              <p:cNvSpPr>
                <a:spLocks noGrp="1" noChangeArrowheads="1"/>
              </p:cNvSpPr>
              <p:nvPr>
                <p:ph idx="1"/>
              </p:nvPr>
            </p:nvSpPr>
            <p:spPr bwMode="auto">
              <a:xfrm>
                <a:off x="442911" y="1161883"/>
                <a:ext cx="6743678" cy="18712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rtl="0" eaLnBrk="1" hangingPunct="1"/>
                <a:r>
                  <a:rPr lang="en-US" sz="2400" dirty="0" smtClean="0"/>
                  <a:t>The </a:t>
                </a:r>
                <a:r>
                  <a:rPr lang="en-US" sz="2400" dirty="0"/>
                  <a:t>magnitudes of the pressures must match so there is no net force on the interface. </a:t>
                </a:r>
                <a:endParaRPr lang="en-US" sz="2400" dirty="0" smtClean="0"/>
              </a:p>
              <a:p>
                <a:pPr marL="0" indent="0" algn="ctr" rtl="0" eaLnBrk="1" hangingPunct="1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400" dirty="0" smtClean="0"/>
                  <a:t>   </a:t>
                </a:r>
                <a:endParaRPr lang="en-US" altLang="en-US" sz="2400" dirty="0" smtClean="0"/>
              </a:p>
              <a:p>
                <a:pPr algn="l" rtl="0" eaLnBrk="1" hangingPunct="1"/>
                <a:endParaRPr lang="ar-IQ" altLang="en-US" sz="2400" dirty="0"/>
              </a:p>
            </p:txBody>
          </p:sp>
        </mc:Choice>
        <mc:Fallback xmlns="">
          <p:sp>
            <p:nvSpPr>
              <p:cNvPr id="6" name="Rectangle 1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 bwMode="auto">
              <a:xfrm>
                <a:off x="442911" y="1161883"/>
                <a:ext cx="6743678" cy="1871282"/>
              </a:xfrm>
              <a:prstGeom prst="rect">
                <a:avLst/>
              </a:prstGeom>
              <a:blipFill rotWithShape="0">
                <a:blip r:embed="rId2"/>
                <a:stretch>
                  <a:fillRect l="-723" t="-2280" r="-108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itle 3"/>
          <p:cNvSpPr txBox="1">
            <a:spLocks/>
          </p:cNvSpPr>
          <p:nvPr/>
        </p:nvSpPr>
        <p:spPr>
          <a:xfrm>
            <a:off x="442911" y="184546"/>
            <a:ext cx="9209089" cy="83145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400" dirty="0"/>
              <a:t>Reflection and transmission </a:t>
            </a:r>
            <a:endParaRPr lang="en-US" b="1" dirty="0">
              <a:solidFill>
                <a:srgbClr val="48FA2A"/>
              </a:solidFill>
            </a:endParaRPr>
          </a:p>
        </p:txBody>
      </p:sp>
      <p:pic>
        <p:nvPicPr>
          <p:cNvPr id="4" name="صورة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0931" y="1496817"/>
            <a:ext cx="4602138" cy="4580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8667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14"/>
              <p:cNvSpPr>
                <a:spLocks noGrp="1" noChangeArrowheads="1"/>
              </p:cNvSpPr>
              <p:nvPr>
                <p:ph idx="1"/>
              </p:nvPr>
            </p:nvSpPr>
            <p:spPr bwMode="auto">
              <a:xfrm>
                <a:off x="403272" y="1016000"/>
                <a:ext cx="6743678" cy="56307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rtl="0" eaLnBrk="1" hangingPunct="1"/>
                <a:r>
                  <a:rPr lang="en-US" sz="2400" dirty="0" smtClean="0"/>
                  <a:t>And </a:t>
                </a:r>
                <a:r>
                  <a:rPr lang="en-US" sz="2400" dirty="0"/>
                  <a:t>we get:</a:t>
                </a:r>
              </a:p>
              <a:p>
                <a:pPr algn="l" rtl="0"/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    </m:t>
                    </m:r>
                  </m:oMath>
                </a14:m>
                <a:endParaRPr lang="en-US" sz="2400" i="1" dirty="0" smtClean="0"/>
              </a:p>
              <a:p>
                <a:pPr algn="l" rtl="0"/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       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en-US" sz="2400" dirty="0" smtClean="0"/>
              </a:p>
              <a:p>
                <a:pPr algn="l" rtl="0" eaLnBrk="1" hangingPunct="1"/>
                <a:r>
                  <a:rPr lang="en-US" sz="2400" dirty="0" smtClean="0"/>
                  <a:t>  </a:t>
                </a:r>
                <a:r>
                  <a:rPr lang="en-US" sz="2400" dirty="0"/>
                  <a:t>the fraction of intensity that is reflected is</a:t>
                </a:r>
              </a:p>
              <a:p>
                <a:pPr algn="l" rtl="0" eaLnBrk="1" hangingPunct="1"/>
                <a:r>
                  <a:rPr lang="en-US" sz="2400" dirty="0" smtClean="0"/>
                  <a:t> </a:t>
                </a:r>
              </a:p>
              <a:p>
                <a:pPr algn="l" rtl="0" eaLnBrk="1" hangingPunct="1"/>
                <a:endParaRPr lang="en-US" altLang="en-US" sz="2400" dirty="0"/>
              </a:p>
              <a:p>
                <a:pPr algn="l" rtl="0" eaLnBrk="1" hangingPunct="1"/>
                <a:endParaRPr lang="en-US" altLang="en-US" sz="2400" dirty="0" smtClean="0"/>
              </a:p>
              <a:p>
                <a:pPr algn="l" rtl="0" eaLnBrk="1" hangingPunct="1"/>
                <a:r>
                  <a:rPr lang="en-US" sz="2400" dirty="0"/>
                  <a:t>the fraction of intensity that is transmitted </a:t>
                </a:r>
                <a:r>
                  <a:rPr lang="en-US" sz="2400" dirty="0" smtClean="0"/>
                  <a:t>is</a:t>
                </a:r>
              </a:p>
              <a:p>
                <a:pPr algn="l" rtl="0" eaLnBrk="1" hangingPunct="1"/>
                <a:endParaRPr lang="en-US" altLang="en-US" sz="2400" dirty="0" smtClean="0"/>
              </a:p>
              <a:p>
                <a:pPr algn="l" rtl="0" eaLnBrk="1" hangingPunct="1"/>
                <a:endParaRPr lang="ar-IQ" altLang="en-US" sz="2400" dirty="0"/>
              </a:p>
            </p:txBody>
          </p:sp>
        </mc:Choice>
        <mc:Fallback xmlns="">
          <p:sp>
            <p:nvSpPr>
              <p:cNvPr id="6" name="Rectangle 1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 bwMode="auto">
              <a:xfrm>
                <a:off x="403272" y="1016000"/>
                <a:ext cx="6743678" cy="5630772"/>
              </a:xfrm>
              <a:prstGeom prst="rect">
                <a:avLst/>
              </a:prstGeom>
              <a:blipFill rotWithShape="0">
                <a:blip r:embed="rId2"/>
                <a:stretch>
                  <a:fillRect l="-723" t="-75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itle 3"/>
          <p:cNvSpPr txBox="1">
            <a:spLocks/>
          </p:cNvSpPr>
          <p:nvPr/>
        </p:nvSpPr>
        <p:spPr>
          <a:xfrm>
            <a:off x="442911" y="184546"/>
            <a:ext cx="9209089" cy="83145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400" dirty="0"/>
              <a:t>Reflection and transmission </a:t>
            </a:r>
            <a:endParaRPr lang="en-US" b="1" dirty="0">
              <a:solidFill>
                <a:srgbClr val="48FA2A"/>
              </a:solidFill>
            </a:endParaRPr>
          </a:p>
        </p:txBody>
      </p:sp>
      <p:pic>
        <p:nvPicPr>
          <p:cNvPr id="4" name="صورة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86589" y="1496817"/>
            <a:ext cx="4602138" cy="4580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صورة 10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48022" y="3618217"/>
            <a:ext cx="3748490" cy="1432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صورة 13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48022" y="5655185"/>
            <a:ext cx="3608716" cy="1202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2926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4"/>
          <p:cNvSpPr>
            <a:spLocks noGrp="1" noChangeArrowheads="1"/>
          </p:cNvSpPr>
          <p:nvPr>
            <p:ph idx="1"/>
          </p:nvPr>
        </p:nvSpPr>
        <p:spPr bwMode="auto">
          <a:xfrm>
            <a:off x="611722" y="1190018"/>
            <a:ext cx="9924979" cy="1351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/>
            <a:r>
              <a:rPr lang="en-US" sz="2400" dirty="0"/>
              <a:t>Ultrasound : It ranges above 20 kHz ,which is also cannot be heard</a:t>
            </a:r>
            <a:r>
              <a:rPr lang="en-US" sz="2400" dirty="0" smtClean="0"/>
              <a:t>.</a:t>
            </a:r>
          </a:p>
          <a:p>
            <a:pPr algn="l" rtl="0" eaLnBrk="1" hangingPunct="1"/>
            <a:r>
              <a:rPr lang="en-US" sz="2400" dirty="0"/>
              <a:t>The quality of ultrasound imaging is determined by the interaction of the acoustic wave with the body tissue</a:t>
            </a:r>
            <a:endParaRPr lang="ar-IQ" altLang="en-US" sz="2400" dirty="0"/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1737139" y="659481"/>
            <a:ext cx="9209089" cy="83145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en-US" sz="3200" b="1" dirty="0">
                <a:solidFill>
                  <a:srgbClr val="48FA2A"/>
                </a:solidFill>
              </a:rPr>
              <a:t>ULTRASOUND AS DIAGNOSTICAL TOOL</a:t>
            </a:r>
          </a:p>
        </p:txBody>
      </p:sp>
      <p:pic>
        <p:nvPicPr>
          <p:cNvPr id="5" name="صورة 2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7231" y="2291812"/>
            <a:ext cx="4609538" cy="4221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4"/>
          <p:cNvSpPr txBox="1">
            <a:spLocks noChangeArrowheads="1"/>
          </p:cNvSpPr>
          <p:nvPr/>
        </p:nvSpPr>
        <p:spPr bwMode="auto">
          <a:xfrm>
            <a:off x="442911" y="2655967"/>
            <a:ext cx="6743678" cy="3727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r" defTabSz="457200" rtl="1" eaLnBrk="0" latinLnBrk="0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algn="r" defTabSz="457200" rtl="1" eaLnBrk="0" latinLnBrk="0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2pPr>
            <a:lvl3pPr marL="1143000" indent="-228600" algn="r" defTabSz="457200" rtl="1" eaLnBrk="0" latinLnBrk="0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3pPr>
            <a:lvl4pPr marL="1600200" indent="-228600" algn="r" defTabSz="457200" rtl="1" eaLnBrk="0" latinLnBrk="0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4pPr>
            <a:lvl5pPr marL="2057400" indent="-228600" algn="r" defTabSz="457200" rtl="1" eaLnBrk="0" latinLnBrk="0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5pPr>
            <a:lvl6pPr marL="2514600" indent="-228600" algn="r" defTabSz="457200" rtl="1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6pPr>
            <a:lvl7pPr marL="2971800" indent="-228600" algn="r" defTabSz="457200" rtl="1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7pPr>
            <a:lvl8pPr marL="3429000" indent="-228600" algn="r" defTabSz="457200" rtl="1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8pPr>
            <a:lvl9pPr marL="3886200" indent="-228600" algn="r" defTabSz="457200" rtl="1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9pPr>
          </a:lstStyle>
          <a:p>
            <a:pPr algn="l" rtl="0" eaLnBrk="1" hangingPunct="1"/>
            <a:r>
              <a:rPr lang="en-US" sz="2400" dirty="0"/>
              <a:t>The two types of ultrasound employed in diagnostic are: </a:t>
            </a:r>
          </a:p>
          <a:p>
            <a:pPr lvl="1" algn="l" rtl="0" eaLnBrk="1" hangingPunct="1"/>
            <a:r>
              <a:rPr lang="en-US" sz="2200" dirty="0"/>
              <a:t>1.  continuous wave </a:t>
            </a:r>
          </a:p>
          <a:p>
            <a:pPr lvl="1" algn="l" rtl="0" eaLnBrk="1" hangingPunct="1"/>
            <a:r>
              <a:rPr lang="en-US" sz="2200" dirty="0"/>
              <a:t>2.   pulsed wave. </a:t>
            </a:r>
          </a:p>
          <a:p>
            <a:pPr algn="l" rtl="0" eaLnBrk="1" hangingPunct="1"/>
            <a:r>
              <a:rPr lang="en-US" sz="2400" dirty="0"/>
              <a:t> High </a:t>
            </a:r>
            <a:r>
              <a:rPr lang="en-US" sz="2400" dirty="0" smtClean="0"/>
              <a:t>frequency  ultrasound </a:t>
            </a:r>
            <a:r>
              <a:rPr lang="en-US" sz="2400" dirty="0"/>
              <a:t>results in better resolution  than </a:t>
            </a:r>
            <a:r>
              <a:rPr lang="en-US" sz="2400" dirty="0" smtClean="0"/>
              <a:t>the </a:t>
            </a:r>
            <a:r>
              <a:rPr lang="en-US" sz="2400" dirty="0"/>
              <a:t>low frequency. </a:t>
            </a:r>
          </a:p>
          <a:p>
            <a:pPr algn="l" rtl="0" eaLnBrk="1" hangingPunct="1"/>
            <a:r>
              <a:rPr lang="en-US" sz="2400" dirty="0" smtClean="0"/>
              <a:t>   </a:t>
            </a:r>
            <a:endParaRPr lang="en-US" altLang="en-US" sz="2400" dirty="0" smtClean="0"/>
          </a:p>
          <a:p>
            <a:pPr algn="l" rtl="0" eaLnBrk="1" hangingPunct="1"/>
            <a:endParaRPr lang="ar-IQ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1785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 txBox="1">
            <a:spLocks/>
          </p:cNvSpPr>
          <p:nvPr/>
        </p:nvSpPr>
        <p:spPr>
          <a:xfrm>
            <a:off x="1737139" y="659481"/>
            <a:ext cx="9209089" cy="83145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en-US" sz="3200" b="1" dirty="0">
                <a:solidFill>
                  <a:srgbClr val="48FA2A"/>
                </a:solidFill>
              </a:rPr>
              <a:t>ULTRASOUND AS DIAGNOSTICAL TOOL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670" y="1279920"/>
            <a:ext cx="9529409" cy="3052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329" y="4221346"/>
            <a:ext cx="9492899" cy="2332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548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 txBox="1">
            <a:spLocks/>
          </p:cNvSpPr>
          <p:nvPr/>
        </p:nvSpPr>
        <p:spPr>
          <a:xfrm>
            <a:off x="1737139" y="659481"/>
            <a:ext cx="9209089" cy="83145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en-US" sz="3200" b="1" dirty="0">
                <a:solidFill>
                  <a:srgbClr val="48FA2A"/>
                </a:solidFill>
              </a:rPr>
              <a:t>ULTRASOUND AS DIAGNOSTICAL TOOL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520" y="1256714"/>
            <a:ext cx="7202488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520" y="4065002"/>
            <a:ext cx="727233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755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847778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2012-07-18T23:36:00+00:00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1597963</Value>
    </PublishStatusLookup>
    <APAuthor xmlns="4873beb7-5857-4685-be1f-d57550cc96cc">
      <UserInfo>
        <DisplayName>REDMOND\v-alekha</DisplayName>
        <AccountId>2912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TP103039515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CEC0E97-8C84-410A-8286-2F18FF8966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EAE737A-72D2-4F07-84A4-D46333E273A5}">
  <ds:schemaRefs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4873beb7-5857-4685-be1f-d57550cc96cc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AE901BC-D190-49E6-8B33-2F32A0F2BF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262</Words>
  <Application>Microsoft Office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Arial Rounded MT Bold</vt:lpstr>
      <vt:lpstr>Calibri</vt:lpstr>
      <vt:lpstr>Cambria Math</vt:lpstr>
      <vt:lpstr>Century Gothic</vt:lpstr>
      <vt:lpstr>Tahoma</vt:lpstr>
      <vt:lpstr>Wingdings 3</vt:lpstr>
      <vt:lpstr>Wisp</vt:lpstr>
      <vt:lpstr>Chapter 9_2 Sound in medicine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2016-12-15T17:39:33Z</dcterms:created>
  <dcterms:modified xsi:type="dcterms:W3CDTF">2018-12-21T14:01:23Z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